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359" r:id="rId23"/>
    <p:sldId id="273" r:id="rId24"/>
    <p:sldId id="274" r:id="rId25"/>
    <p:sldId id="275" r:id="rId26"/>
    <p:sldId id="276" r:id="rId27"/>
    <p:sldId id="277" r:id="rId28"/>
    <p:sldId id="361" r:id="rId29"/>
    <p:sldId id="278" r:id="rId30"/>
    <p:sldId id="279" r:id="rId31"/>
    <p:sldId id="280" r:id="rId32"/>
    <p:sldId id="281" r:id="rId33"/>
    <p:sldId id="282" r:id="rId34"/>
    <p:sldId id="36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5270" y="2986278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5270" y="330631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23915" y="3800830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336" y="2554681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Installation)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638" y="1360119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222" y="2858465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5934174" y="11430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SELECT</a:t>
            </a:r>
            <a:r>
              <a:rPr sz="5400" spc="-11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80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WHERE</a:t>
            </a:r>
            <a:r>
              <a:rPr sz="5400" spc="-12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9830435" cy="6370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7473" y="1333347"/>
            <a:ext cx="2636520" cy="45554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600" spc="-25" dirty="0">
                <a:latin typeface="Calibri"/>
                <a:cs typeface="Calibri"/>
              </a:rPr>
              <a:t>CREATE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TABLE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50" dirty="0">
                <a:latin typeface="Calibri"/>
                <a:cs typeface="Calibri"/>
              </a:rPr>
              <a:t>(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ts val="2230"/>
              </a:lnSpc>
              <a:spcBef>
                <a:spcPts val="114"/>
              </a:spcBef>
            </a:pPr>
            <a:r>
              <a:rPr sz="1600" dirty="0">
                <a:latin typeface="Calibri"/>
                <a:cs typeface="Calibri"/>
              </a:rPr>
              <a:t>rollno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int8</a:t>
            </a:r>
            <a:r>
              <a:rPr sz="1600" spc="27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600" spc="-2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name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varchar(50)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house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char(12)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20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grade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char(1)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25" dirty="0"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600">
              <a:latin typeface="Calibri"/>
              <a:cs typeface="Calibri"/>
            </a:endParaRPr>
          </a:p>
          <a:p>
            <a:pPr marL="12700" marR="287655">
              <a:lnSpc>
                <a:spcPct val="116300"/>
              </a:lnSpc>
            </a:pPr>
            <a:r>
              <a:rPr sz="1600" dirty="0">
                <a:latin typeface="Calibri"/>
                <a:cs typeface="Calibri"/>
              </a:rPr>
              <a:t>INSERT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 </a:t>
            </a:r>
            <a:r>
              <a:rPr sz="1600" dirty="0">
                <a:latin typeface="Calibri"/>
                <a:cs typeface="Calibri"/>
              </a:rPr>
              <a:t>(rollno,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name,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house,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grade) VALUES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(1,</a:t>
            </a:r>
            <a:r>
              <a:rPr sz="1600" spc="-25" dirty="0">
                <a:latin typeface="Calibri"/>
                <a:cs typeface="Calibri"/>
              </a:rPr>
              <a:t> ‘Sam’,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‘Akash’,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(2,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(3,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‘Shyam’,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‘Jal’,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(4,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‘Sundar’,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(5,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5" dirty="0">
                <a:latin typeface="Calibri"/>
                <a:cs typeface="Calibri"/>
              </a:rPr>
              <a:t> ‘Yayu’,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filter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records.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525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classroom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grade=‘A’;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LIKE,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28471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tuples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3668521"/>
            <a:ext cx="3841623" cy="5745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4245686"/>
            <a:ext cx="1022159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sort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result-</a:t>
            </a:r>
            <a:r>
              <a:rPr sz="2400" b="1" dirty="0">
                <a:latin typeface="Calibri"/>
                <a:cs typeface="Calibri"/>
              </a:rPr>
              <a:t>set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ascending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(ASC)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descending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(DESC).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latin typeface="Calibri"/>
                <a:cs typeface="Calibri"/>
              </a:rPr>
              <a:t>Example: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ascending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column_name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0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ASC</a:t>
            </a:r>
            <a:r>
              <a:rPr sz="2000" spc="-2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58567" y="1359992"/>
            <a:ext cx="7373620" cy="935355"/>
            <a:chOff x="2258567" y="1359992"/>
            <a:chExt cx="737362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67" y="1359992"/>
              <a:ext cx="3208020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677" y="1359992"/>
              <a:ext cx="301751" cy="487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845" y="1359992"/>
              <a:ext cx="4133215" cy="4879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98210" y="1780666"/>
              <a:ext cx="3953510" cy="18415"/>
            </a:xfrm>
            <a:custGeom>
              <a:avLst/>
              <a:gdLst/>
              <a:ahLst/>
              <a:cxnLst/>
              <a:rect l="l" t="t" r="r" b="b"/>
              <a:pathLst>
                <a:path w="3953509" h="18414">
                  <a:moveTo>
                    <a:pt x="39532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53256" y="18287"/>
                  </a:lnTo>
                  <a:lnTo>
                    <a:pt x="3953256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567" y="1807209"/>
              <a:ext cx="3090418" cy="487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282" y="1807209"/>
              <a:ext cx="301751" cy="4876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450" y="1807209"/>
              <a:ext cx="3913378" cy="4876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77814" y="2227198"/>
              <a:ext cx="3743325" cy="18415"/>
            </a:xfrm>
            <a:custGeom>
              <a:avLst/>
              <a:gdLst/>
              <a:ahLst/>
              <a:cxnLst/>
              <a:rect l="l" t="t" r="r" b="b"/>
              <a:pathLst>
                <a:path w="3743325" h="18414">
                  <a:moveTo>
                    <a:pt x="37429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742943" y="18287"/>
                  </a:lnTo>
                  <a:lnTo>
                    <a:pt x="3742943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STRING</a:t>
            </a:r>
            <a:r>
              <a:rPr sz="5400" spc="-19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1760-72F8-B358-C86E-C13A3A12B8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46124"/>
            <a:ext cx="10030460" cy="2396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>
                <a:solidFill>
                  <a:srgbClr val="000000"/>
                </a:solidFill>
              </a:rPr>
              <a:t>Types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23" y="3665312"/>
            <a:ext cx="10316845" cy="237998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Calibri"/>
                <a:cs typeface="Calibri"/>
              </a:rPr>
              <a:t>System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rand(),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round(),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upper(),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lower(),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count(),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sum(),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avg(), 	</a:t>
            </a:r>
            <a:r>
              <a:rPr sz="2800" dirty="0">
                <a:latin typeface="Calibri"/>
                <a:cs typeface="Calibri"/>
              </a:rPr>
              <a:t>max(),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etc</a:t>
            </a:r>
            <a:endParaRPr sz="2800">
              <a:latin typeface="Calibri"/>
              <a:cs typeface="Calibri"/>
            </a:endParaRPr>
          </a:p>
          <a:p>
            <a:pPr marL="527685" marR="505459" indent="-515620">
              <a:lnSpc>
                <a:spcPts val="3460"/>
              </a:lnSpc>
              <a:spcBef>
                <a:spcPts val="980"/>
              </a:spcBef>
              <a:buAutoNum type="arabicPeriod"/>
              <a:tabLst>
                <a:tab pos="527685" algn="l"/>
              </a:tabLst>
            </a:pPr>
            <a:r>
              <a:rPr sz="3200" spc="-10" dirty="0">
                <a:latin typeface="Calibri"/>
                <a:cs typeface="Calibri"/>
              </a:rPr>
              <a:t>User-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you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Arial"/>
                <a:cs typeface="Arial"/>
              </a:rPr>
              <a:t>AGGREGATE</a:t>
            </a:r>
            <a:r>
              <a:rPr sz="5400" spc="-2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Data Warehouse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b="1" dirty="0">
                <a:latin typeface="+mn-lt"/>
              </a:rPr>
              <a:t>Data Lake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Data Hub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4" y="2829885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823067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5463</Words>
  <Application>Microsoft Office PowerPoint</Application>
  <PresentationFormat>Widescreen</PresentationFormat>
  <Paragraphs>1023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 Installation)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SELECT &amp; WHERE CLAUSE</vt:lpstr>
      <vt:lpstr>PowerPoint Presentation</vt:lpstr>
      <vt:lpstr>The SELECT statement is used to select data from a database.</vt:lpstr>
      <vt:lpstr>The WHERE clause is used to filter records.</vt:lpstr>
      <vt:lpstr>The SQL reserved words and characters are called operators, which are used with a WHERE clause in a SQL query Most used operators:</vt:lpstr>
      <vt:lpstr>The LIMIT clause is used to set an upper limit on the number of tuples returned by SQL. Example: below code will return 5 rows of data SELECT column_name FROM table_name LIMIT 5;</vt:lpstr>
      <vt:lpstr>IMPORT CSV FILE</vt:lpstr>
      <vt:lpstr>PowerPoint Presentation</vt:lpstr>
      <vt:lpstr>STRING FUNCTION</vt:lpstr>
      <vt:lpstr>Functions in SQL are the database objects that contains a set of SQL statements to perform a specific task. A function accepts input parameters, perform actions, and then return the result. Types of Function:</vt:lpstr>
      <vt:lpstr>String functions are used to perform an operation on input string and return an output string</vt:lpstr>
      <vt:lpstr>AGGREGATE FUNCTION</vt:lpstr>
      <vt:lpstr>Aggregate function performs a calculation on multiple values and returns a single value.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22</cp:revision>
  <dcterms:created xsi:type="dcterms:W3CDTF">2025-11-11T06:26:11Z</dcterms:created>
  <dcterms:modified xsi:type="dcterms:W3CDTF">2025-11-12T10:43:23Z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